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Codec Pro ExtraBold" panose="020B0604020202020204" charset="0"/>
      <p:regular r:id="rId25"/>
    </p:embeddedFont>
    <p:embeddedFont>
      <p:font typeface="Open Sauce" panose="020B0604020202020204" charset="0"/>
      <p:regular r:id="rId26"/>
    </p:embeddedFont>
    <p:embeddedFont>
      <p:font typeface="Open Sauce Bold" panose="020B0604020202020204" charset="0"/>
      <p:regular r:id="rId27"/>
    </p:embeddedFont>
    <p:embeddedFont>
      <p:font typeface="Open Sauce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1153583" y="1425007"/>
            <a:ext cx="7134417" cy="7333450"/>
          </a:xfrm>
          <a:custGeom>
            <a:avLst/>
            <a:gdLst/>
            <a:ahLst/>
            <a:cxnLst/>
            <a:rect l="l" t="t" r="r" b="b"/>
            <a:pathLst>
              <a:path w="7134417" h="7333450">
                <a:moveTo>
                  <a:pt x="0" y="0"/>
                </a:moveTo>
                <a:lnTo>
                  <a:pt x="7134417" y="0"/>
                </a:lnTo>
                <a:lnTo>
                  <a:pt x="7134417" y="7333450"/>
                </a:lnTo>
                <a:lnTo>
                  <a:pt x="0" y="7333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4" r="-139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1752928" y="4069570"/>
            <a:ext cx="1075620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 dirty="0">
                <a:solidFill>
                  <a:srgbClr val="1C573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FIRST TERM PROJECT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80807" y="8154191"/>
            <a:ext cx="10756200" cy="5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2"/>
              </a:lnSpc>
            </a:pPr>
            <a:r>
              <a:rPr lang="en-US" sz="4200" dirty="0">
                <a:solidFill>
                  <a:srgbClr val="1C573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PREPARED BY ENG. AHMED ELDEEB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6771" y="3376466"/>
            <a:ext cx="4473739" cy="636748"/>
            <a:chOff x="0" y="0"/>
            <a:chExt cx="1178269" cy="167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.C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.c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20079" y="337646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.H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.h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87189" y="3360382"/>
            <a:ext cx="4473739" cy="636748"/>
            <a:chOff x="0" y="0"/>
            <a:chExt cx="1178269" cy="167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</a:rPr>
                <a:t>State</a:t>
              </a:r>
              <a:r>
                <a:rPr lang="en-001" sz="4000" b="1" dirty="0">
                  <a:solidFill>
                    <a:schemeClr val="bg1"/>
                  </a:solidFill>
                </a:rPr>
                <a:t> Machine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State Machine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2682725" y="4431768"/>
            <a:ext cx="4783934" cy="5617815"/>
          </a:xfrm>
          <a:custGeom>
            <a:avLst/>
            <a:gdLst/>
            <a:ahLst/>
            <a:cxnLst/>
            <a:rect l="l" t="t" r="r" b="b"/>
            <a:pathLst>
              <a:path w="4783934" h="5617815">
                <a:moveTo>
                  <a:pt x="0" y="0"/>
                </a:moveTo>
                <a:lnTo>
                  <a:pt x="4783934" y="0"/>
                </a:lnTo>
                <a:lnTo>
                  <a:pt x="4783934" y="5617815"/>
                </a:lnTo>
                <a:lnTo>
                  <a:pt x="0" y="5617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774" t="-29149" r="-75705"/>
            </a:stretch>
          </a:blipFill>
          <a:ln w="38100" cap="sq">
            <a:solidFill>
              <a:srgbClr val="000000"/>
            </a:solidFill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1015048" y="4303580"/>
            <a:ext cx="4230957" cy="5746003"/>
          </a:xfrm>
          <a:custGeom>
            <a:avLst/>
            <a:gdLst/>
            <a:ahLst/>
            <a:cxnLst/>
            <a:rect l="l" t="t" r="r" b="b"/>
            <a:pathLst>
              <a:path w="4230957" h="5746003">
                <a:moveTo>
                  <a:pt x="0" y="0"/>
                </a:moveTo>
                <a:lnTo>
                  <a:pt x="4230958" y="0"/>
                </a:lnTo>
                <a:lnTo>
                  <a:pt x="4230958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6784446" y="4277105"/>
            <a:ext cx="4719107" cy="5746003"/>
          </a:xfrm>
          <a:custGeom>
            <a:avLst/>
            <a:gdLst/>
            <a:ahLst/>
            <a:cxnLst/>
            <a:rect l="l" t="t" r="r" b="b"/>
            <a:pathLst>
              <a:path w="4719107" h="5746003">
                <a:moveTo>
                  <a:pt x="0" y="0"/>
                </a:moveTo>
                <a:lnTo>
                  <a:pt x="4719107" y="0"/>
                </a:lnTo>
                <a:lnTo>
                  <a:pt x="4719107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TextBox 20"/>
          <p:cNvSpPr txBox="1"/>
          <p:nvPr/>
        </p:nvSpPr>
        <p:spPr>
          <a:xfrm>
            <a:off x="3690980" y="1117986"/>
            <a:ext cx="10713642" cy="12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Pressure Sensor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2167752" y="4741652"/>
            <a:ext cx="5280531" cy="4869858"/>
          </a:xfrm>
          <a:custGeom>
            <a:avLst/>
            <a:gdLst/>
            <a:ahLst/>
            <a:cxnLst/>
            <a:rect l="l" t="t" r="r" b="b"/>
            <a:pathLst>
              <a:path w="5280531" h="4869858">
                <a:moveTo>
                  <a:pt x="0" y="0"/>
                </a:moveTo>
                <a:lnTo>
                  <a:pt x="5280531" y="0"/>
                </a:lnTo>
                <a:lnTo>
                  <a:pt x="5280531" y="4869858"/>
                </a:lnTo>
                <a:lnTo>
                  <a:pt x="0" y="4869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895" t="-39521" r="-56950" b="-7282"/>
            </a:stretch>
          </a:blipFill>
          <a:ln w="38100" cap="sq">
            <a:solidFill>
              <a:srgbClr val="000000"/>
            </a:solidFill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515507" y="4600451"/>
            <a:ext cx="4226269" cy="5271188"/>
          </a:xfrm>
          <a:custGeom>
            <a:avLst/>
            <a:gdLst/>
            <a:ahLst/>
            <a:cxnLst/>
            <a:rect l="l" t="t" r="r" b="b"/>
            <a:pathLst>
              <a:path w="4226269" h="5271188">
                <a:moveTo>
                  <a:pt x="0" y="0"/>
                </a:moveTo>
                <a:lnTo>
                  <a:pt x="4226270" y="0"/>
                </a:lnTo>
                <a:lnTo>
                  <a:pt x="4226270" y="5271188"/>
                </a:lnTo>
                <a:lnTo>
                  <a:pt x="0" y="5271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37" r="-223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5897081" y="4682179"/>
            <a:ext cx="5160429" cy="4906471"/>
          </a:xfrm>
          <a:custGeom>
            <a:avLst/>
            <a:gdLst/>
            <a:ahLst/>
            <a:cxnLst/>
            <a:rect l="l" t="t" r="r" b="b"/>
            <a:pathLst>
              <a:path w="5160429" h="4906471">
                <a:moveTo>
                  <a:pt x="0" y="0"/>
                </a:moveTo>
                <a:lnTo>
                  <a:pt x="5160429" y="0"/>
                </a:lnTo>
                <a:lnTo>
                  <a:pt x="5160429" y="4906470"/>
                </a:lnTo>
                <a:lnTo>
                  <a:pt x="0" y="49064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TextBox 20"/>
          <p:cNvSpPr txBox="1"/>
          <p:nvPr/>
        </p:nvSpPr>
        <p:spPr>
          <a:xfrm>
            <a:off x="3690980" y="1117986"/>
            <a:ext cx="10713642" cy="12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Main Algorithm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937E4838-BFD5-4425-373F-70F32E9704C1}"/>
              </a:ext>
            </a:extLst>
          </p:cNvPr>
          <p:cNvGrpSpPr/>
          <p:nvPr/>
        </p:nvGrpSpPr>
        <p:grpSpPr>
          <a:xfrm>
            <a:off x="391771" y="3261770"/>
            <a:ext cx="4623951" cy="3266930"/>
            <a:chOff x="-405031" y="-47625"/>
            <a:chExt cx="1217831" cy="860425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2B01908-A0E6-7D26-A07A-15ED0E308772}"/>
                </a:ext>
              </a:extLst>
            </p:cNvPr>
            <p:cNvSpPr/>
            <p:nvPr/>
          </p:nvSpPr>
          <p:spPr>
            <a:xfrm>
              <a:off x="-405031" y="36472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.C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3D4977-1643-896F-281B-99F6D48E19C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 lang="en-US" sz="2481" spc="24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709DF667-F243-2967-A3E6-80BC795AC76D}"/>
              </a:ext>
            </a:extLst>
          </p:cNvPr>
          <p:cNvGrpSpPr/>
          <p:nvPr/>
        </p:nvGrpSpPr>
        <p:grpSpPr>
          <a:xfrm>
            <a:off x="6122875" y="3603936"/>
            <a:ext cx="4473739" cy="636748"/>
            <a:chOff x="0" y="0"/>
            <a:chExt cx="1178269" cy="167703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D2FBB582-1DB3-924C-90FB-ABF17287C9D1}"/>
                </a:ext>
              </a:extLst>
            </p:cNvPr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.H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15827F5E-3E08-B2A2-CFCD-3E292AB2DBF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 lang="en-US" sz="2481" spc="24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  <p:grpSp>
        <p:nvGrpSpPr>
          <p:cNvPr id="27" name="Group 12">
            <a:extLst>
              <a:ext uri="{FF2B5EF4-FFF2-40B4-BE49-F238E27FC236}">
                <a16:creationId xmlns:a16="http://schemas.microsoft.com/office/drawing/2014/main" id="{F59BF839-066B-8042-20FC-44E2324E1058}"/>
              </a:ext>
            </a:extLst>
          </p:cNvPr>
          <p:cNvGrpSpPr/>
          <p:nvPr/>
        </p:nvGrpSpPr>
        <p:grpSpPr>
          <a:xfrm>
            <a:off x="12571147" y="3581076"/>
            <a:ext cx="4473739" cy="636748"/>
            <a:chOff x="0" y="0"/>
            <a:chExt cx="1178269" cy="167703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307AF83E-4A72-FCC8-0C2A-2C5EF9CDEC70}"/>
                </a:ext>
              </a:extLst>
            </p:cNvPr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</a:rPr>
                <a:t>State</a:t>
              </a:r>
              <a:r>
                <a:rPr lang="en-001" sz="4000" b="1" dirty="0">
                  <a:solidFill>
                    <a:schemeClr val="bg1"/>
                  </a:solidFill>
                </a:rPr>
                <a:t> Machine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B5CC21DB-F2B7-4FF1-A404-C534C6011CF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 lang="en-US" sz="2481" spc="24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2213" y="-592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868234" y="4503118"/>
            <a:ext cx="3501055" cy="5377277"/>
          </a:xfrm>
          <a:custGeom>
            <a:avLst/>
            <a:gdLst/>
            <a:ahLst/>
            <a:cxnLst/>
            <a:rect l="l" t="t" r="r" b="b"/>
            <a:pathLst>
              <a:path w="3501055" h="5377277">
                <a:moveTo>
                  <a:pt x="0" y="0"/>
                </a:moveTo>
                <a:lnTo>
                  <a:pt x="3501055" y="0"/>
                </a:lnTo>
                <a:lnTo>
                  <a:pt x="3501055" y="5377277"/>
                </a:lnTo>
                <a:lnTo>
                  <a:pt x="0" y="5377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6542531" y="4638196"/>
            <a:ext cx="4239671" cy="5042638"/>
          </a:xfrm>
          <a:custGeom>
            <a:avLst/>
            <a:gdLst/>
            <a:ahLst/>
            <a:cxnLst/>
            <a:rect l="l" t="t" r="r" b="b"/>
            <a:pathLst>
              <a:path w="4239671" h="5042638">
                <a:moveTo>
                  <a:pt x="0" y="0"/>
                </a:moveTo>
                <a:lnTo>
                  <a:pt x="4239670" y="0"/>
                </a:lnTo>
                <a:lnTo>
                  <a:pt x="4239670" y="5042639"/>
                </a:lnTo>
                <a:lnTo>
                  <a:pt x="0" y="5042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2309011" y="4655262"/>
            <a:ext cx="4998012" cy="5094128"/>
          </a:xfrm>
          <a:custGeom>
            <a:avLst/>
            <a:gdLst/>
            <a:ahLst/>
            <a:cxnLst/>
            <a:rect l="l" t="t" r="r" b="b"/>
            <a:pathLst>
              <a:path w="4998012" h="5094128">
                <a:moveTo>
                  <a:pt x="0" y="0"/>
                </a:moveTo>
                <a:lnTo>
                  <a:pt x="4998013" y="0"/>
                </a:lnTo>
                <a:lnTo>
                  <a:pt x="4998013" y="5094128"/>
                </a:lnTo>
                <a:lnTo>
                  <a:pt x="0" y="5094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813" t="-32094" r="-75437" b="-8246"/>
            </a:stretch>
          </a:blipFill>
          <a:ln w="38100" cap="sq">
            <a:solidFill>
              <a:srgbClr val="000000"/>
            </a:solidFill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0" name="TextBox 20"/>
          <p:cNvSpPr txBox="1"/>
          <p:nvPr/>
        </p:nvSpPr>
        <p:spPr>
          <a:xfrm>
            <a:off x="3690980" y="1117986"/>
            <a:ext cx="10713642" cy="12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Alarm Monitor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7B27279D-189E-FB06-1DE4-EF6AEEEC9D6C}"/>
              </a:ext>
            </a:extLst>
          </p:cNvPr>
          <p:cNvGrpSpPr/>
          <p:nvPr/>
        </p:nvGrpSpPr>
        <p:grpSpPr>
          <a:xfrm>
            <a:off x="381892" y="3261770"/>
            <a:ext cx="4633830" cy="3266930"/>
            <a:chOff x="-407633" y="-47625"/>
            <a:chExt cx="1220433" cy="860425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39113AD-0725-5B74-8247-18CDEA1090C1}"/>
                </a:ext>
              </a:extLst>
            </p:cNvPr>
            <p:cNvSpPr/>
            <p:nvPr/>
          </p:nvSpPr>
          <p:spPr>
            <a:xfrm>
              <a:off x="-407633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.C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8C38B287-342E-33E7-672B-11D501AF028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 lang="en-US" sz="2481" spc="24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D1D0E603-AFED-331C-D9ED-2952A8411287}"/>
              </a:ext>
            </a:extLst>
          </p:cNvPr>
          <p:cNvGrpSpPr/>
          <p:nvPr/>
        </p:nvGrpSpPr>
        <p:grpSpPr>
          <a:xfrm>
            <a:off x="6403362" y="3439286"/>
            <a:ext cx="4473739" cy="636748"/>
            <a:chOff x="0" y="0"/>
            <a:chExt cx="1178269" cy="167703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A91D6C1E-F58C-535E-04AF-CDB87B89196C}"/>
                </a:ext>
              </a:extLst>
            </p:cNvPr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.H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E8D484B5-7E1E-F314-1C97-97364179C77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 lang="en-US" sz="2481" spc="24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  <p:grpSp>
        <p:nvGrpSpPr>
          <p:cNvPr id="27" name="Group 12">
            <a:extLst>
              <a:ext uri="{FF2B5EF4-FFF2-40B4-BE49-F238E27FC236}">
                <a16:creationId xmlns:a16="http://schemas.microsoft.com/office/drawing/2014/main" id="{7E715BC1-2E25-9D3E-500A-E8CF543B4A75}"/>
              </a:ext>
            </a:extLst>
          </p:cNvPr>
          <p:cNvGrpSpPr/>
          <p:nvPr/>
        </p:nvGrpSpPr>
        <p:grpSpPr>
          <a:xfrm>
            <a:off x="12571147" y="3444224"/>
            <a:ext cx="4473739" cy="636748"/>
            <a:chOff x="0" y="0"/>
            <a:chExt cx="1178269" cy="167703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B58C799-BC6E-B2F9-8E2E-CA76FE2EF59B}"/>
                </a:ext>
              </a:extLst>
            </p:cNvPr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</a:rPr>
                <a:t>State</a:t>
              </a:r>
              <a:r>
                <a:rPr lang="en-001" sz="4000" b="1" dirty="0">
                  <a:solidFill>
                    <a:schemeClr val="bg1"/>
                  </a:solidFill>
                </a:rPr>
                <a:t> Machine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317D7111-4F69-D1FE-36C5-53D441C62D3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 lang="en-US" sz="2481" spc="24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8700" y="4287188"/>
            <a:ext cx="3508167" cy="5830276"/>
          </a:xfrm>
          <a:custGeom>
            <a:avLst/>
            <a:gdLst/>
            <a:ahLst/>
            <a:cxnLst/>
            <a:rect l="l" t="t" r="r" b="b"/>
            <a:pathLst>
              <a:path w="3508167" h="5830276">
                <a:moveTo>
                  <a:pt x="0" y="0"/>
                </a:moveTo>
                <a:lnTo>
                  <a:pt x="3508167" y="0"/>
                </a:lnTo>
                <a:lnTo>
                  <a:pt x="3508167" y="5830276"/>
                </a:lnTo>
                <a:lnTo>
                  <a:pt x="0" y="5830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14" b="-3414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8" name="Freeform 18"/>
          <p:cNvSpPr/>
          <p:nvPr/>
        </p:nvSpPr>
        <p:spPr>
          <a:xfrm>
            <a:off x="6329260" y="4431768"/>
            <a:ext cx="4778140" cy="5591715"/>
          </a:xfrm>
          <a:custGeom>
            <a:avLst/>
            <a:gdLst/>
            <a:ahLst/>
            <a:cxnLst/>
            <a:rect l="l" t="t" r="r" b="b"/>
            <a:pathLst>
              <a:path w="4778140" h="5591715">
                <a:moveTo>
                  <a:pt x="0" y="0"/>
                </a:moveTo>
                <a:lnTo>
                  <a:pt x="4778140" y="0"/>
                </a:lnTo>
                <a:lnTo>
                  <a:pt x="4778140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2228915" y="4644750"/>
            <a:ext cx="5158205" cy="4613550"/>
          </a:xfrm>
          <a:custGeom>
            <a:avLst/>
            <a:gdLst/>
            <a:ahLst/>
            <a:cxnLst/>
            <a:rect l="l" t="t" r="r" b="b"/>
            <a:pathLst>
              <a:path w="5158205" h="4613550">
                <a:moveTo>
                  <a:pt x="0" y="0"/>
                </a:moveTo>
                <a:lnTo>
                  <a:pt x="5158205" y="0"/>
                </a:lnTo>
                <a:lnTo>
                  <a:pt x="5158205" y="4613550"/>
                </a:lnTo>
                <a:lnTo>
                  <a:pt x="0" y="4613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943" t="-41687" r="-56945" b="-13272"/>
            </a:stretch>
          </a:blipFill>
          <a:ln w="38100" cap="sq">
            <a:solidFill>
              <a:srgbClr val="000000"/>
            </a:solidFill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20" name="TextBox 20"/>
          <p:cNvSpPr txBox="1"/>
          <p:nvPr/>
        </p:nvSpPr>
        <p:spPr>
          <a:xfrm>
            <a:off x="3690980" y="1117986"/>
            <a:ext cx="10713642" cy="12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Alarm Actuator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3F37095E-8B60-055E-198C-6F21EEAA9EAE}"/>
              </a:ext>
            </a:extLst>
          </p:cNvPr>
          <p:cNvGrpSpPr/>
          <p:nvPr/>
        </p:nvGrpSpPr>
        <p:grpSpPr>
          <a:xfrm>
            <a:off x="545913" y="3398664"/>
            <a:ext cx="4473739" cy="636748"/>
            <a:chOff x="0" y="0"/>
            <a:chExt cx="1178269" cy="167703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84E6DF5-B06B-FCB5-1EC2-55F4B33B8264}"/>
                </a:ext>
              </a:extLst>
            </p:cNvPr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.C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493843F2-CDDD-1522-BBE7-A2628BC6FEF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 lang="en-US" sz="2481" spc="24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CF902029-8E45-64BA-2C13-3A1126B6DF24}"/>
              </a:ext>
            </a:extLst>
          </p:cNvPr>
          <p:cNvGrpSpPr/>
          <p:nvPr/>
        </p:nvGrpSpPr>
        <p:grpSpPr>
          <a:xfrm>
            <a:off x="6481460" y="3326861"/>
            <a:ext cx="4473739" cy="636748"/>
            <a:chOff x="0" y="0"/>
            <a:chExt cx="1178269" cy="167703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2D9D992-40FB-7B93-96D5-60BB2DFFEA7D}"/>
                </a:ext>
              </a:extLst>
            </p:cNvPr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.H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BEB00736-130B-BE16-FD98-ABCECEC9B1A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 lang="en-US" sz="2481" spc="24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  <p:grpSp>
        <p:nvGrpSpPr>
          <p:cNvPr id="27" name="Group 12">
            <a:extLst>
              <a:ext uri="{FF2B5EF4-FFF2-40B4-BE49-F238E27FC236}">
                <a16:creationId xmlns:a16="http://schemas.microsoft.com/office/drawing/2014/main" id="{7D047B0E-2284-D4D0-015A-86585171413D}"/>
              </a:ext>
            </a:extLst>
          </p:cNvPr>
          <p:cNvGrpSpPr/>
          <p:nvPr/>
        </p:nvGrpSpPr>
        <p:grpSpPr>
          <a:xfrm>
            <a:off x="10276243" y="3185691"/>
            <a:ext cx="6768642" cy="3266930"/>
            <a:chOff x="0" y="-47625"/>
            <a:chExt cx="1782688" cy="860425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E75327DC-0FD6-AA7C-96F7-424311AA0939}"/>
                </a:ext>
              </a:extLst>
            </p:cNvPr>
            <p:cNvSpPr/>
            <p:nvPr/>
          </p:nvSpPr>
          <p:spPr>
            <a:xfrm>
              <a:off x="604419" y="-13647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</a:rPr>
                <a:t>State</a:t>
              </a:r>
              <a:r>
                <a:rPr lang="en-001" sz="4000" b="1" dirty="0">
                  <a:solidFill>
                    <a:schemeClr val="bg1"/>
                  </a:solidFill>
                </a:rPr>
                <a:t> Machine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744A3F35-541F-1957-25DB-5D2F131DB7B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 dirty="0">
                  <a:solidFill>
                    <a:srgbClr val="FFFFFF"/>
                  </a:solidFill>
                  <a:latin typeface="Open Sauce Italics"/>
                </a:rPr>
                <a:t>State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2360282" y="3256087"/>
            <a:ext cx="4473739" cy="636748"/>
            <a:chOff x="0" y="0"/>
            <a:chExt cx="1178269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Safe State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Safe State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87073" y="3256087"/>
            <a:ext cx="4473739" cy="636748"/>
            <a:chOff x="0" y="0"/>
            <a:chExt cx="1178269" cy="1677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pPr algn="ctr"/>
              <a:r>
                <a:rPr lang="en-001" sz="4000" b="1" dirty="0">
                  <a:solidFill>
                    <a:schemeClr val="bg1"/>
                  </a:solidFill>
                </a:rPr>
                <a:t>Unsafe State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Unsafe State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53708" y="4429001"/>
            <a:ext cx="7886887" cy="5516390"/>
          </a:xfrm>
          <a:custGeom>
            <a:avLst/>
            <a:gdLst/>
            <a:ahLst/>
            <a:cxnLst/>
            <a:rect l="l" t="t" r="r" b="b"/>
            <a:pathLst>
              <a:path w="7886887" h="5516390">
                <a:moveTo>
                  <a:pt x="0" y="0"/>
                </a:moveTo>
                <a:lnTo>
                  <a:pt x="7886887" y="0"/>
                </a:lnTo>
                <a:lnTo>
                  <a:pt x="7886887" y="5516391"/>
                </a:lnTo>
                <a:lnTo>
                  <a:pt x="0" y="5516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9781227" y="4487976"/>
            <a:ext cx="7685431" cy="5457416"/>
          </a:xfrm>
          <a:custGeom>
            <a:avLst/>
            <a:gdLst/>
            <a:ahLst/>
            <a:cxnLst/>
            <a:rect l="l" t="t" r="r" b="b"/>
            <a:pathLst>
              <a:path w="7685431" h="5457416">
                <a:moveTo>
                  <a:pt x="0" y="0"/>
                </a:moveTo>
                <a:lnTo>
                  <a:pt x="7685431" y="0"/>
                </a:lnTo>
                <a:lnTo>
                  <a:pt x="7685431" y="5457416"/>
                </a:lnTo>
                <a:lnTo>
                  <a:pt x="0" y="5457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6" r="-54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3221823" y="697833"/>
            <a:ext cx="10713642" cy="12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Simulation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5345900"/>
            <a:chOff x="0" y="0"/>
            <a:chExt cx="368852" cy="140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407974"/>
            </a:xfrm>
            <a:custGeom>
              <a:avLst/>
              <a:gdLst/>
              <a:ahLst/>
              <a:cxnLst/>
              <a:rect l="l" t="t" r="r" b="b"/>
              <a:pathLst>
                <a:path w="368852" h="1407974">
                  <a:moveTo>
                    <a:pt x="0" y="0"/>
                  </a:moveTo>
                  <a:lnTo>
                    <a:pt x="368852" y="0"/>
                  </a:lnTo>
                  <a:lnTo>
                    <a:pt x="368852" y="1407974"/>
                  </a:lnTo>
                  <a:lnTo>
                    <a:pt x="0" y="1407974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5213112" y="1316966"/>
            <a:ext cx="5661991" cy="127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 dirty="0">
                <a:solidFill>
                  <a:srgbClr val="231F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4659" y="3168035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965154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4846311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5643430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44260" y="6435807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7266771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00737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Case Study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00737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Method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00737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System Requirement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00737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System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00737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System Design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0737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Simulation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06543" y="6072470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27100" y="6724966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127100" y="4154350"/>
            <a:ext cx="13760862" cy="5103950"/>
            <a:chOff x="0" y="0"/>
            <a:chExt cx="7867539" cy="29180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24450" cy="2964623"/>
            </a:xfrm>
            <a:custGeom>
              <a:avLst/>
              <a:gdLst/>
              <a:ahLst/>
              <a:cxnLst/>
              <a:rect l="l" t="t" r="r" b="b"/>
              <a:pathLst>
                <a:path w="7924450" h="2964623">
                  <a:moveTo>
                    <a:pt x="6897406" y="0"/>
                  </a:moveTo>
                  <a:lnTo>
                    <a:pt x="0" y="0"/>
                  </a:lnTo>
                  <a:lnTo>
                    <a:pt x="893865" y="1275198"/>
                  </a:lnTo>
                  <a:cubicBezTo>
                    <a:pt x="936004" y="1335332"/>
                    <a:pt x="957683" y="1414996"/>
                    <a:pt x="957683" y="1494466"/>
                  </a:cubicBezTo>
                  <a:cubicBezTo>
                    <a:pt x="957683" y="1573936"/>
                    <a:pt x="936681" y="1652827"/>
                    <a:pt x="893865" y="1713735"/>
                  </a:cubicBezTo>
                  <a:lnTo>
                    <a:pt x="677" y="2964623"/>
                  </a:lnTo>
                  <a:lnTo>
                    <a:pt x="6896864" y="2964623"/>
                  </a:lnTo>
                  <a:lnTo>
                    <a:pt x="7924450" y="1494466"/>
                  </a:lnTo>
                  <a:lnTo>
                    <a:pt x="6897406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03824" y="828675"/>
            <a:ext cx="5605439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Case Study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13584" y="1675054"/>
            <a:ext cx="3636065" cy="123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18894" y="357231"/>
            <a:ext cx="11511623" cy="219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  <a:spcBef>
                <a:spcPct val="0"/>
              </a:spcBef>
            </a:pPr>
            <a:r>
              <a:rPr lang="en-US" sz="6800" dirty="0">
                <a:solidFill>
                  <a:srgbClr val="1C5739"/>
                </a:solidFill>
                <a:latin typeface="Open Sauce Bold"/>
              </a:rPr>
              <a:t> Pressure Controlling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2134" y="4655688"/>
            <a:ext cx="11063939" cy="347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0930" lvl="1" indent="-385465">
              <a:lnSpc>
                <a:spcPts val="4642"/>
              </a:lnSpc>
              <a:buFont typeface="Arial"/>
              <a:buChar char="•"/>
            </a:pPr>
            <a:r>
              <a:rPr lang="en-US" sz="3570" dirty="0">
                <a:solidFill>
                  <a:srgbClr val="FFFFFF"/>
                </a:solidFill>
                <a:latin typeface="Open Sauce"/>
              </a:rPr>
              <a:t>A pressure controller informs the crew of a cabin with an alarm </a:t>
            </a:r>
          </a:p>
          <a:p>
            <a:pPr marL="770930" lvl="1" indent="-385465">
              <a:lnSpc>
                <a:spcPts val="4642"/>
              </a:lnSpc>
              <a:buFont typeface="Arial"/>
              <a:buChar char="•"/>
            </a:pPr>
            <a:r>
              <a:rPr lang="en-US" sz="3570" dirty="0">
                <a:solidFill>
                  <a:srgbClr val="FFFFFF"/>
                </a:solidFill>
                <a:latin typeface="Open Sauce"/>
              </a:rPr>
              <a:t>when the pressure exceeds 20 bars in the  cabin</a:t>
            </a:r>
          </a:p>
          <a:p>
            <a:pPr marL="770930" lvl="1" indent="-385465">
              <a:lnSpc>
                <a:spcPts val="4642"/>
              </a:lnSpc>
              <a:buFont typeface="Arial"/>
              <a:buChar char="•"/>
            </a:pPr>
            <a:r>
              <a:rPr lang="en-US" sz="3570" dirty="0">
                <a:solidFill>
                  <a:srgbClr val="FFFFFF"/>
                </a:solidFill>
                <a:latin typeface="Open Sauce"/>
              </a:rPr>
              <a:t>The alarm duration equals 60 seconds. </a:t>
            </a:r>
          </a:p>
          <a:p>
            <a:pPr marL="770930" lvl="1" indent="-385465">
              <a:lnSpc>
                <a:spcPts val="4642"/>
              </a:lnSpc>
              <a:buFont typeface="Arial"/>
              <a:buChar char="•"/>
            </a:pPr>
            <a:r>
              <a:rPr lang="en-US" sz="3570" dirty="0">
                <a:solidFill>
                  <a:srgbClr val="FFFFFF"/>
                </a:solidFill>
                <a:latin typeface="Open Sauce"/>
              </a:rPr>
              <a:t> Optional: keeps track of the measured values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903977" y="1596132"/>
            <a:ext cx="4290470" cy="7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 dirty="0">
                <a:solidFill>
                  <a:srgbClr val="04050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</a:t>
            </a:r>
            <a:r>
              <a:rPr lang="en-US" sz="5921" spc="207" dirty="0">
                <a:solidFill>
                  <a:srgbClr val="040506"/>
                </a:solidFill>
                <a:latin typeface="Codec Pro ExtraBold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7790550" y="2466418"/>
            <a:ext cx="9889842" cy="5564685"/>
          </a:xfrm>
          <a:custGeom>
            <a:avLst/>
            <a:gdLst/>
            <a:ahLst/>
            <a:cxnLst/>
            <a:rect l="l" t="t" r="r" b="b"/>
            <a:pathLst>
              <a:path w="9889842" h="5564685">
                <a:moveTo>
                  <a:pt x="0" y="0"/>
                </a:moveTo>
                <a:lnTo>
                  <a:pt x="9889843" y="0"/>
                </a:lnTo>
                <a:lnTo>
                  <a:pt x="9889843" y="5564684"/>
                </a:lnTo>
                <a:lnTo>
                  <a:pt x="0" y="5564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712104" y="5067300"/>
            <a:ext cx="4482343" cy="149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57"/>
              </a:lnSpc>
              <a:spcBef>
                <a:spcPct val="0"/>
              </a:spcBef>
            </a:pPr>
            <a:r>
              <a:rPr lang="en-US" sz="4389" spc="430" dirty="0">
                <a:solidFill>
                  <a:srgbClr val="1C5739"/>
                </a:solidFill>
                <a:latin typeface="Open Sauce Bold"/>
              </a:rPr>
              <a:t>Water Fall Method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221823" y="3256087"/>
            <a:ext cx="11844355" cy="7231359"/>
          </a:xfrm>
          <a:custGeom>
            <a:avLst/>
            <a:gdLst/>
            <a:ahLst/>
            <a:cxnLst/>
            <a:rect l="l" t="t" r="r" b="b"/>
            <a:pathLst>
              <a:path w="11844355" h="7231359">
                <a:moveTo>
                  <a:pt x="0" y="0"/>
                </a:moveTo>
                <a:lnTo>
                  <a:pt x="11844354" y="0"/>
                </a:lnTo>
                <a:lnTo>
                  <a:pt x="11844354" y="7231359"/>
                </a:lnTo>
                <a:lnTo>
                  <a:pt x="0" y="7231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356" t="-30783" r="-2394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3407866" y="10096"/>
            <a:ext cx="10713642" cy="267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</a:t>
            </a:r>
            <a:r>
              <a:rPr lang="en-US" sz="7888" spc="773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Requiremens</a:t>
            </a:r>
            <a:endParaRPr lang="en-US" sz="7888" spc="773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903977" y="1596132"/>
            <a:ext cx="429047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 dirty="0">
                <a:solidFill>
                  <a:srgbClr val="040506"/>
                </a:solidFill>
                <a:latin typeface="Codec Pro ExtraBold"/>
              </a:rPr>
              <a:t>System Analysis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903977" y="4011433"/>
            <a:ext cx="14642990" cy="6275567"/>
          </a:xfrm>
          <a:custGeom>
            <a:avLst/>
            <a:gdLst/>
            <a:ahLst/>
            <a:cxnLst/>
            <a:rect l="l" t="t" r="r" b="b"/>
            <a:pathLst>
              <a:path w="14642990" h="6275567">
                <a:moveTo>
                  <a:pt x="0" y="0"/>
                </a:moveTo>
                <a:lnTo>
                  <a:pt x="14642990" y="0"/>
                </a:lnTo>
                <a:lnTo>
                  <a:pt x="14642990" y="6275567"/>
                </a:lnTo>
                <a:lnTo>
                  <a:pt x="0" y="6275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775" t="-68736" r="-26906" b="-26723"/>
            </a:stretch>
          </a:blipFill>
          <a:ln w="38100" cap="sq">
            <a:solidFill>
              <a:srgbClr val="000000"/>
            </a:solidFill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7884304" y="2112616"/>
            <a:ext cx="4482343" cy="149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57"/>
              </a:lnSpc>
              <a:spcBef>
                <a:spcPct val="0"/>
              </a:spcBef>
            </a:pPr>
            <a:r>
              <a:rPr lang="en-US" sz="4389" spc="430" dirty="0">
                <a:solidFill>
                  <a:srgbClr val="1C5739"/>
                </a:solidFill>
                <a:latin typeface="Open Sauce Bold"/>
              </a:rPr>
              <a:t>Use Case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903977" y="1596132"/>
            <a:ext cx="429047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 dirty="0">
                <a:solidFill>
                  <a:srgbClr val="040506"/>
                </a:solidFill>
                <a:latin typeface="Codec Pro ExtraBold"/>
              </a:rPr>
              <a:t>System Analysis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552383" y="3207350"/>
            <a:ext cx="8517784" cy="6741000"/>
          </a:xfrm>
          <a:custGeom>
            <a:avLst/>
            <a:gdLst/>
            <a:ahLst/>
            <a:cxnLst/>
            <a:rect l="l" t="t" r="r" b="b"/>
            <a:pathLst>
              <a:path w="8517784" h="6741000">
                <a:moveTo>
                  <a:pt x="0" y="0"/>
                </a:moveTo>
                <a:lnTo>
                  <a:pt x="8517784" y="0"/>
                </a:lnTo>
                <a:lnTo>
                  <a:pt x="8517784" y="6741001"/>
                </a:lnTo>
                <a:lnTo>
                  <a:pt x="0" y="6741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781" t="-30620" r="-62803"/>
            </a:stretch>
          </a:blipFill>
          <a:ln w="38100" cap="sq">
            <a:solidFill>
              <a:srgbClr val="000000"/>
            </a:solidFill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7884304" y="2112616"/>
            <a:ext cx="6006343" cy="73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57"/>
              </a:lnSpc>
              <a:spcBef>
                <a:spcPct val="0"/>
              </a:spcBef>
            </a:pPr>
            <a:r>
              <a:rPr lang="en-US" sz="4389" spc="430" dirty="0">
                <a:solidFill>
                  <a:srgbClr val="1C5739"/>
                </a:solidFill>
                <a:latin typeface="Open Sauce Bold"/>
              </a:rPr>
              <a:t>Activity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903977" y="1596132"/>
            <a:ext cx="429047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System Analysis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194447" y="3467100"/>
            <a:ext cx="10629900" cy="5791200"/>
          </a:xfrm>
          <a:custGeom>
            <a:avLst/>
            <a:gdLst/>
            <a:ahLst/>
            <a:cxnLst/>
            <a:rect l="l" t="t" r="r" b="b"/>
            <a:pathLst>
              <a:path w="10629900" h="5791200">
                <a:moveTo>
                  <a:pt x="0" y="0"/>
                </a:moveTo>
                <a:lnTo>
                  <a:pt x="10629900" y="0"/>
                </a:lnTo>
                <a:lnTo>
                  <a:pt x="10629900" y="5791200"/>
                </a:lnTo>
                <a:lnTo>
                  <a:pt x="0" y="5791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558" t="-17097" r="-4039" b="-6351"/>
            </a:stretch>
          </a:blipFill>
          <a:ln w="38100" cap="sq">
            <a:solidFill>
              <a:srgbClr val="000000"/>
            </a:solidFill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7884304" y="2112616"/>
            <a:ext cx="8406643" cy="73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57"/>
              </a:lnSpc>
              <a:spcBef>
                <a:spcPct val="0"/>
              </a:spcBef>
            </a:pPr>
            <a:r>
              <a:rPr lang="en-US" sz="4389" spc="430" dirty="0">
                <a:solidFill>
                  <a:srgbClr val="1C5739"/>
                </a:solidFill>
                <a:latin typeface="Open Sauce Bold"/>
              </a:rPr>
              <a:t>Sequence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401116" y="4582781"/>
            <a:ext cx="14315559" cy="5187664"/>
          </a:xfrm>
          <a:custGeom>
            <a:avLst/>
            <a:gdLst/>
            <a:ahLst/>
            <a:cxnLst/>
            <a:rect l="l" t="t" r="r" b="b"/>
            <a:pathLst>
              <a:path w="14315559" h="5187664">
                <a:moveTo>
                  <a:pt x="0" y="0"/>
                </a:moveTo>
                <a:lnTo>
                  <a:pt x="14315559" y="0"/>
                </a:lnTo>
                <a:lnTo>
                  <a:pt x="14315559" y="5187664"/>
                </a:lnTo>
                <a:lnTo>
                  <a:pt x="0" y="518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621" t="-50455" b="-24910"/>
            </a:stretch>
          </a:blipFill>
          <a:ln w="38100" cap="sq">
            <a:solidFill>
              <a:srgbClr val="000000"/>
            </a:solidFill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118649" y="1121041"/>
            <a:ext cx="12050701" cy="134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35242" y="2867433"/>
            <a:ext cx="6617517" cy="4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61"/>
              </a:lnSpc>
              <a:spcBef>
                <a:spcPct val="0"/>
              </a:spcBef>
            </a:pPr>
            <a:r>
              <a:rPr lang="en-US" sz="2508" spc="245" dirty="0">
                <a:solidFill>
                  <a:srgbClr val="FFFFFF"/>
                </a:solidFill>
                <a:latin typeface="Open Sauce"/>
              </a:rPr>
              <a:t>Block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167</Words>
  <Application>Microsoft Office PowerPoint</Application>
  <PresentationFormat>Custom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Open Sauce</vt:lpstr>
      <vt:lpstr>Open Sauce Bold</vt:lpstr>
      <vt:lpstr>Calibri</vt:lpstr>
      <vt:lpstr>Open Sauce Italics</vt:lpstr>
      <vt:lpstr>Cambria Math</vt:lpstr>
      <vt:lpstr>Arial</vt:lpstr>
      <vt:lpstr>Cambria</vt:lpstr>
      <vt:lpstr>Codec Pro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TERM PROJECT 1</dc:title>
  <cp:lastModifiedBy>Ahmed Eldeeb</cp:lastModifiedBy>
  <cp:revision>4</cp:revision>
  <dcterms:created xsi:type="dcterms:W3CDTF">2006-08-16T00:00:00Z</dcterms:created>
  <dcterms:modified xsi:type="dcterms:W3CDTF">2023-09-08T21:19:46Z</dcterms:modified>
  <dc:identifier>DAFVy0emEEc</dc:identifier>
</cp:coreProperties>
</file>